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72" r:id="rId3"/>
  </p:sldMasterIdLst>
  <p:notesMasterIdLst>
    <p:notesMasterId r:id="rId27"/>
  </p:notesMasterIdLst>
  <p:sldIdLst>
    <p:sldId id="272" r:id="rId4"/>
    <p:sldId id="266" r:id="rId5"/>
    <p:sldId id="257" r:id="rId6"/>
    <p:sldId id="275" r:id="rId7"/>
    <p:sldId id="280" r:id="rId8"/>
    <p:sldId id="279" r:id="rId9"/>
    <p:sldId id="305" r:id="rId10"/>
    <p:sldId id="298" r:id="rId11"/>
    <p:sldId id="299" r:id="rId12"/>
    <p:sldId id="297" r:id="rId13"/>
    <p:sldId id="301" r:id="rId14"/>
    <p:sldId id="302" r:id="rId15"/>
    <p:sldId id="276" r:id="rId16"/>
    <p:sldId id="295" r:id="rId17"/>
    <p:sldId id="282" r:id="rId18"/>
    <p:sldId id="284" r:id="rId19"/>
    <p:sldId id="285" r:id="rId20"/>
    <p:sldId id="303" r:id="rId21"/>
    <p:sldId id="268" r:id="rId22"/>
    <p:sldId id="296" r:id="rId23"/>
    <p:sldId id="293" r:id="rId24"/>
    <p:sldId id="294" r:id="rId25"/>
    <p:sldId id="3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945" autoAdjust="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CE4C7-5777-45CA-A9C2-1E856C6E8995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4A334-50C5-4CB9-9EF8-BA24A6111C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6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4A334-50C5-4CB9-9EF8-BA24A6111C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668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4A334-50C5-4CB9-9EF8-BA24A6111C2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82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Income share held by lowest 20%</a:t>
            </a:r>
          </a:p>
          <a:p>
            <a:r>
              <a:rPr lang="en-GB" dirty="0"/>
              <a:t>Income share held by 2</a:t>
            </a:r>
            <a:r>
              <a:rPr lang="en-GB" baseline="30000" dirty="0"/>
              <a:t>nd</a:t>
            </a:r>
            <a:r>
              <a:rPr lang="en-GB" dirty="0"/>
              <a:t> quintile 20% - 40%</a:t>
            </a:r>
          </a:p>
          <a:p>
            <a:r>
              <a:rPr lang="en-GB" dirty="0"/>
              <a:t>Income share held by 3</a:t>
            </a:r>
            <a:r>
              <a:rPr lang="en-GB" baseline="30000" dirty="0"/>
              <a:t>rd</a:t>
            </a:r>
            <a:r>
              <a:rPr lang="en-GB" dirty="0"/>
              <a:t>  quintile  40% - 60%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Income share held by 4</a:t>
            </a:r>
            <a:r>
              <a:rPr lang="en-GB" baseline="30000" dirty="0"/>
              <a:t>th</a:t>
            </a:r>
            <a:r>
              <a:rPr lang="en-GB" dirty="0"/>
              <a:t> quintile  60% - 80%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Income share held by 5</a:t>
            </a:r>
            <a:r>
              <a:rPr lang="en-GB" baseline="30000" dirty="0"/>
              <a:t>th</a:t>
            </a:r>
            <a:r>
              <a:rPr lang="en-GB" dirty="0"/>
              <a:t> quintile  80% - 100% (are the richest 20%)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4A334-50C5-4CB9-9EF8-BA24A6111C2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209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78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4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365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60604-DA54-4FCA-921D-EFFAE11BB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E3707A-3DD4-46DB-A431-C65C70DD6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DDC174-8FB5-4B8A-9DA7-99F9799F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874EFC-942C-4BCC-94A7-203CA92D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A55058-65A8-45EE-A11A-A14DE5DA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9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3F5A9-7007-402C-B032-B0BF4DC3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4AAC6B-D423-4157-88E3-4D6E1524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757DB3-9001-4434-8978-9BFD953C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540FD5-D515-4C79-8659-12D0C430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C1D14B-8F17-4C40-A2BB-E1148022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03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3FA80-AF86-4560-BFFD-F365C4B8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4F3194-0076-4846-BA4B-F15DDB5615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F473CC-DE90-4435-AD37-30FAB3D8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A57B73-5DB5-4161-88D0-F0467046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CE24F1-FCE5-4194-9208-EC82B8D5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156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B90C4-8AD5-41CD-8E40-412636143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CECE53-FF75-4BAB-8F14-F13298C96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CCC5D1-D617-4604-A94E-E4C0C2D86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C29B67-AF11-40FF-A057-4EBB5C8A7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52B66D3-E08B-4561-AD61-9A85F7B1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481512-4D89-43C7-B138-73E58311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333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D81F8-F7A3-4349-9668-DF92BD754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2F9BAF-13D3-4BF1-A390-2E1F6DA1A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5FE1CF-8915-43C3-98A2-BC1458FF4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3B8AF44-5229-4CEF-BA6A-45A9B77DB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EC9B42-AEA8-4032-AF0D-C38182EC4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B067792-7BE6-4F1A-9C82-CF137D43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860B17-361D-47E9-9E4C-2ACEA332C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F17097-1EFB-4A47-9689-37C504722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665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6EF9A-C194-4556-A305-6FC700F4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6A96BE-4CF6-4CE9-A128-555B1D88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CD01F41-B81D-4ACD-A568-E84AFAF1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E7FC52-9100-4EDE-BFD7-6BBC092A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460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29F43C-B3B2-4EE5-A186-7B24B2A4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59DE355-E3C4-4CCA-9B01-A3C1DE1B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927641-ADD6-4FE7-B8FE-B941A8AE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094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0C04A-EE1A-4E6F-9750-802E5AB8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4688FB-D1D6-4075-8301-C53C14640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E94020-953D-4E8B-B9D5-3DDD369C6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CD92EE-DFA4-4E9F-9A07-3FCC4008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561057-E1A9-4282-A114-F9620114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FE764D-953B-44E3-BFA5-A6C1A052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17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A782A58-9B80-4840-ACA4-0190CF8F767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36342"/>
            <a:ext cx="105156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323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09B4C0-FC08-4D7D-96A5-DFB4DE15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B1B02A7-598B-4C13-842C-9C54E49FD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324683-58EF-4AAB-9ABA-E7252C557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859C1F-0012-4EDA-A3A8-E29700E4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E7A7CE-F975-4C4D-B143-BAD53EE4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3C91A9-C3F6-4F71-A5AB-C005DED0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440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7FD37-164E-455E-AC4D-3308C1A1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983989-7A8B-4585-B0CE-7BBFE7E2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8850DA-85D4-4CDB-9046-7F1D3DE8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900FB4-C6C1-4FE5-82CF-424C4D314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753DD6-C9FD-45EC-92BF-2BC1047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3816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C33A83-87EE-467C-BF2E-645AF36205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16858E-6516-4742-905A-FCE45F5ED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B15A0E-E797-40C8-A9C7-DFBA8293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44F798-39F0-4D95-A44E-3664F369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F2B622-08AC-4176-BD27-1656724D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568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23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36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581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2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840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63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34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647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5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54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96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84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16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43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829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64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43818"/>
            <a:ext cx="10515600" cy="4833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4210C-A61E-4F1D-AB7E-366DECB2A18A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587A4-45F4-4724-9847-38E67E90EC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70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A5F2CCE-7645-4D92-AEC8-0BDF6D20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A90EF5-F8F4-4420-8A2D-4C783547C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E44522-AF80-4E36-BBA5-B1BAFD576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3EDAA-8589-4156-A0CC-5A9A429391D4}" type="datetimeFigureOut">
              <a:rPr lang="en-GB" smtClean="0"/>
              <a:t>05/06/2021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FEBE0-DFA7-4403-8FAA-15E4F5DC1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21DECE-FD52-43A9-A38D-60F36719D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9D7D1-CDA6-499D-8D47-65B1F2C37E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79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6/5/2021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9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 descr="Gráficos financeiros em uma tela escura">
            <a:extLst>
              <a:ext uri="{FF2B5EF4-FFF2-40B4-BE49-F238E27FC236}">
                <a16:creationId xmlns:a16="http://schemas.microsoft.com/office/drawing/2014/main" id="{5E34EBEE-0886-40D0-9335-38C814950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" r="9726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B1C4D9-871D-4421-9CBB-4F8931B09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4880" y="3025587"/>
            <a:ext cx="3153720" cy="29852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Overview OF Poverty, education, and employment</a:t>
            </a:r>
            <a:b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31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the world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99A52C-FE24-4525-A627-D52303D41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176" y="1116873"/>
            <a:ext cx="2521424" cy="1520669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1600"/>
              <a:t>Data visualization and exploration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397A1A-E0B1-4E96-B4FB-6097BBC6E1A1}"/>
              </a:ext>
            </a:extLst>
          </p:cNvPr>
          <p:cNvSpPr txBox="1"/>
          <p:nvPr/>
        </p:nvSpPr>
        <p:spPr>
          <a:xfrm>
            <a:off x="9623394" y="2009144"/>
            <a:ext cx="187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 Light"/>
                <a:ea typeface="+mn-ea"/>
                <a:cs typeface="+mn-cs"/>
              </a:rPr>
              <a:t>Rachel Fanti Coelho Lima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442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0D71-3471-4711-B204-B7FD8420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How has evolved poverty per country along the years?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E0BB3-131D-47A8-9A6A-A3E32FC49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4" t="25277" r="80236" b="9284"/>
          <a:stretch/>
        </p:blipFill>
        <p:spPr>
          <a:xfrm>
            <a:off x="6438899" y="1602222"/>
            <a:ext cx="2009776" cy="4958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FB21DF-2A51-4196-80F6-5A488B82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6" t="18056" r="50000" b="13056"/>
          <a:stretch/>
        </p:blipFill>
        <p:spPr>
          <a:xfrm>
            <a:off x="180974" y="1343817"/>
            <a:ext cx="6257925" cy="521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BD9C7A-4E9F-4435-9243-0ED19D20F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3" t="18056" r="77812" b="15000"/>
          <a:stretch/>
        </p:blipFill>
        <p:spPr>
          <a:xfrm>
            <a:off x="8610599" y="1602222"/>
            <a:ext cx="2238376" cy="51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89003-40C9-4FDD-BA3D-3BC266D8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How has evolved the vulnerable employment by continent along the years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9AB99-D4C0-4A02-8A17-1D4C6961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" t="30855" r="60026" b="33352"/>
          <a:stretch/>
        </p:blipFill>
        <p:spPr>
          <a:xfrm>
            <a:off x="1237622" y="1339979"/>
            <a:ext cx="9716755" cy="5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7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89003-40C9-4FDD-BA3D-3BC266D8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637018" cy="1325563"/>
          </a:xfrm>
        </p:spPr>
        <p:txBody>
          <a:bodyPr>
            <a:normAutofit/>
          </a:bodyPr>
          <a:lstStyle/>
          <a:p>
            <a:r>
              <a:rPr lang="en-GB" sz="3200" dirty="0"/>
              <a:t>How has evolved the unemployment by continent along the years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09AB99-D4C0-4A02-8A17-1D4C6961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" t="30855" r="60026" b="33352"/>
          <a:stretch/>
        </p:blipFill>
        <p:spPr>
          <a:xfrm>
            <a:off x="1237622" y="1339979"/>
            <a:ext cx="9716755" cy="5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A232B-36E5-4EF8-9A12-7542405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higher the unemployment the higher the poverty?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A12E28-4FB4-4BA3-837C-BDDCB61D93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0" t="25832" r="47046" b="18890"/>
          <a:stretch/>
        </p:blipFill>
        <p:spPr>
          <a:xfrm>
            <a:off x="2011993" y="1343818"/>
            <a:ext cx="8458202" cy="530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9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A232B-36E5-4EF8-9A12-7542405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higher the vulnerable employment the higher the poverty?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989EA-FD68-42A6-B25B-EA26CAE43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9" t="25761" r="47164" b="19094"/>
          <a:stretch/>
        </p:blipFill>
        <p:spPr>
          <a:xfrm>
            <a:off x="2032985" y="1343818"/>
            <a:ext cx="8426019" cy="52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70768-6430-4B1C-8F6A-D8A211E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much difference in income has the richest 10% of the population compared to the poorest? Where are these differences most discrepant?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625098D-3507-423E-A0B9-FE667A980324}"/>
              </a:ext>
            </a:extLst>
          </p:cNvPr>
          <p:cNvSpPr txBox="1">
            <a:spLocks/>
          </p:cNvSpPr>
          <p:nvPr/>
        </p:nvSpPr>
        <p:spPr>
          <a:xfrm>
            <a:off x="8491491" y="1518082"/>
            <a:ext cx="2862309" cy="39073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South Africa is the country with the greatest percentage difference between the income share held by higher 10% and lowest 10%, followed by Namibia and Zambia.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/>
              <a:t>The 10% of the population with the highest disposable income in South Africa received 55 times as much income as the 10% with the lowest disposable income.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33AA7E7-2FD8-4F3E-B6CD-126CEB4D5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" t="25297" r="47088" b="15778"/>
          <a:stretch/>
        </p:blipFill>
        <p:spPr>
          <a:xfrm>
            <a:off x="561975" y="1428751"/>
            <a:ext cx="753523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68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70768-6430-4B1C-8F6A-D8A211E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much difference in income has the richest 10% of the population compared to the poorest? Where are these differences most discrepant?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7809EE-5289-46DD-8152-8100F87CB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26" t="20278" r="47372" b="75449"/>
          <a:stretch/>
        </p:blipFill>
        <p:spPr>
          <a:xfrm>
            <a:off x="9744412" y="1421392"/>
            <a:ext cx="2009989" cy="635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949025-DFDD-47F2-8CE4-778F65A5E5CC}"/>
              </a:ext>
            </a:extLst>
          </p:cNvPr>
          <p:cNvSpPr txBox="1"/>
          <p:nvPr/>
        </p:nvSpPr>
        <p:spPr>
          <a:xfrm>
            <a:off x="935855" y="1305686"/>
            <a:ext cx="200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continent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CB108-6671-4CE5-8568-D5495ADE7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6" t="80965" r="47031" b="13889"/>
          <a:stretch/>
        </p:blipFill>
        <p:spPr>
          <a:xfrm>
            <a:off x="1940849" y="6375918"/>
            <a:ext cx="7781927" cy="45547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687770C-D900-4640-932C-E9660CCA83B3}"/>
              </a:ext>
            </a:extLst>
          </p:cNvPr>
          <p:cNvGrpSpPr/>
          <p:nvPr/>
        </p:nvGrpSpPr>
        <p:grpSpPr>
          <a:xfrm>
            <a:off x="0" y="1675018"/>
            <a:ext cx="12192000" cy="4705130"/>
            <a:chOff x="0" y="1675018"/>
            <a:chExt cx="12192000" cy="4705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B20BFA-854A-479F-A42B-727D436664DE}"/>
                </a:ext>
              </a:extLst>
            </p:cNvPr>
            <p:cNvGrpSpPr/>
            <p:nvPr/>
          </p:nvGrpSpPr>
          <p:grpSpPr>
            <a:xfrm>
              <a:off x="0" y="1675018"/>
              <a:ext cx="12192000" cy="4705130"/>
              <a:chOff x="0" y="1675018"/>
              <a:chExt cx="12192000" cy="470513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8DFA6A-A95C-45C8-B7A8-CDFFD42C3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906" t="32918" r="52422" b="20182"/>
              <a:stretch/>
            </p:blipFill>
            <p:spPr>
              <a:xfrm>
                <a:off x="0" y="1675018"/>
                <a:ext cx="7781926" cy="47009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7F8C5C-4079-424B-92EA-0BB54930A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02" t="24947" r="81745" b="27224"/>
              <a:stretch/>
            </p:blipFill>
            <p:spPr>
              <a:xfrm>
                <a:off x="7588827" y="1928819"/>
                <a:ext cx="1942925" cy="444709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D15DCC-D0FD-487D-B7BD-F2AD1C24EA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250" t="19796" r="78984" b="33431"/>
              <a:stretch/>
            </p:blipFill>
            <p:spPr>
              <a:xfrm>
                <a:off x="9696141" y="1928819"/>
                <a:ext cx="2495859" cy="4447099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B249592-CAAD-406F-B61F-31D73515F2B8}"/>
                  </a:ext>
                </a:extLst>
              </p:cNvPr>
              <p:cNvGrpSpPr/>
              <p:nvPr/>
            </p:nvGrpSpPr>
            <p:grpSpPr>
              <a:xfrm>
                <a:off x="1217721" y="6240126"/>
                <a:ext cx="5444569" cy="140022"/>
                <a:chOff x="1217721" y="6240126"/>
                <a:chExt cx="5444569" cy="14002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B5BA764-A3B0-428C-95E6-DD813DBBE032}"/>
                    </a:ext>
                  </a:extLst>
                </p:cNvPr>
                <p:cNvSpPr/>
                <p:nvPr/>
              </p:nvSpPr>
              <p:spPr>
                <a:xfrm>
                  <a:off x="5997268" y="6285390"/>
                  <a:ext cx="665022" cy="905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745A3F7-C6D0-441C-9E38-FCBEF92952CB}"/>
                    </a:ext>
                  </a:extLst>
                </p:cNvPr>
                <p:cNvSpPr/>
                <p:nvPr/>
              </p:nvSpPr>
              <p:spPr>
                <a:xfrm>
                  <a:off x="1217721" y="6240126"/>
                  <a:ext cx="723128" cy="13579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564BF00-2064-43B8-B6A8-069059538DC4}"/>
                    </a:ext>
                  </a:extLst>
                </p:cNvPr>
                <p:cNvSpPr/>
                <p:nvPr/>
              </p:nvSpPr>
              <p:spPr>
                <a:xfrm>
                  <a:off x="2168826" y="6289620"/>
                  <a:ext cx="352147" cy="9052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64487E-10B5-4A48-85F8-3AED504491A2}"/>
                </a:ext>
              </a:extLst>
            </p:cNvPr>
            <p:cNvSpPr/>
            <p:nvPr/>
          </p:nvSpPr>
          <p:spPr>
            <a:xfrm>
              <a:off x="4497740" y="1712577"/>
              <a:ext cx="676275" cy="258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55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E70768-6430-4B1C-8F6A-D8A211E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400" dirty="0"/>
              <a:t>How much difference in income has the richest 20% of the population compared to the poorest 20% and to the other quintiles?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8B85A-955D-4E87-9AC5-D2B6DE3E5016}"/>
              </a:ext>
            </a:extLst>
          </p:cNvPr>
          <p:cNvSpPr txBox="1"/>
          <p:nvPr/>
        </p:nvSpPr>
        <p:spPr>
          <a:xfrm>
            <a:off x="2875856" y="6264346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FA144D-FD89-4168-BB6A-F058A7BA3BD7}"/>
              </a:ext>
            </a:extLst>
          </p:cNvPr>
          <p:cNvSpPr txBox="1"/>
          <p:nvPr/>
        </p:nvSpPr>
        <p:spPr>
          <a:xfrm>
            <a:off x="9180481" y="1136411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A669B8-B203-4D13-A4DF-61C18CAE7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" t="20970" r="48203" b="9257"/>
          <a:stretch/>
        </p:blipFill>
        <p:spPr>
          <a:xfrm>
            <a:off x="41246" y="1231917"/>
            <a:ext cx="6054753" cy="4964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04F7FC-913F-43D0-BD41-6BE4B3E539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8" t="17625" r="47427" b="10810"/>
          <a:stretch/>
        </p:blipFill>
        <p:spPr>
          <a:xfrm>
            <a:off x="6095999" y="1580225"/>
            <a:ext cx="6008669" cy="50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4404-986E-42B5-9180-71EEDF00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Animated graphic – Poverty x Children out of school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ED34A1-135D-4BF4-9271-A30312346B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953" y="1415981"/>
            <a:ext cx="5112936" cy="511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9E6F43-6864-4DF5-B06C-E7A6BA061782}"/>
              </a:ext>
            </a:extLst>
          </p:cNvPr>
          <p:cNvSpPr txBox="1"/>
          <p:nvPr/>
        </p:nvSpPr>
        <p:spPr>
          <a:xfrm>
            <a:off x="8842550" y="1557495"/>
            <a:ext cx="2049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From 1990 to 2020</a:t>
            </a:r>
          </a:p>
        </p:txBody>
      </p:sp>
    </p:spTree>
    <p:extLst>
      <p:ext uri="{BB962C8B-B14F-4D97-AF65-F5344CB8AC3E}">
        <p14:creationId xmlns:p14="http://schemas.microsoft.com/office/powerpoint/2010/main" val="5099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EE39DFCF-9247-4DE5-BB93-074BFAF07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442B652E-D499-4CDA-8F7A-60469EDBC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632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4864676 w 4864676"/>
              <a:gd name="connsiteY1" fmla="*/ 0 h 4864676"/>
              <a:gd name="connsiteX2" fmla="*/ 4864676 w 4864676"/>
              <a:gd name="connsiteY2" fmla="*/ 4864676 h 4864676"/>
              <a:gd name="connsiteX3" fmla="*/ 1281101 w 4864676"/>
              <a:gd name="connsiteY3" fmla="*/ 4864676 h 4864676"/>
              <a:gd name="connsiteX4" fmla="*/ 0 w 4864676"/>
              <a:gd name="connsiteY4" fmla="*/ 3583575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4864676" y="0"/>
                </a:lnTo>
                <a:lnTo>
                  <a:pt x="4864676" y="4864676"/>
                </a:lnTo>
                <a:lnTo>
                  <a:pt x="1281101" y="4864676"/>
                </a:lnTo>
                <a:lnTo>
                  <a:pt x="0" y="358357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3">
            <a:extLst>
              <a:ext uri="{FF2B5EF4-FFF2-40B4-BE49-F238E27FC236}">
                <a16:creationId xmlns:a16="http://schemas.microsoft.com/office/drawing/2014/main" id="{484A22B8-F5B6-47C2-B88E-DADAF3791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225693" y="996662"/>
            <a:ext cx="4864676" cy="4864676"/>
          </a:xfrm>
          <a:custGeom>
            <a:avLst/>
            <a:gdLst>
              <a:gd name="connsiteX0" fmla="*/ 0 w 4864676"/>
              <a:gd name="connsiteY0" fmla="*/ 0 h 4864676"/>
              <a:gd name="connsiteX1" fmla="*/ 3583574 w 4864676"/>
              <a:gd name="connsiteY1" fmla="*/ 0 h 4864676"/>
              <a:gd name="connsiteX2" fmla="*/ 4864676 w 4864676"/>
              <a:gd name="connsiteY2" fmla="*/ 1281103 h 4864676"/>
              <a:gd name="connsiteX3" fmla="*/ 4864676 w 4864676"/>
              <a:gd name="connsiteY3" fmla="*/ 4864676 h 4864676"/>
              <a:gd name="connsiteX4" fmla="*/ 0 w 4864676"/>
              <a:gd name="connsiteY4" fmla="*/ 4864676 h 486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4676" h="4864676">
                <a:moveTo>
                  <a:pt x="0" y="0"/>
                </a:moveTo>
                <a:lnTo>
                  <a:pt x="3583574" y="0"/>
                </a:lnTo>
                <a:lnTo>
                  <a:pt x="4864676" y="1281103"/>
                </a:lnTo>
                <a:lnTo>
                  <a:pt x="4864676" y="4864676"/>
                </a:lnTo>
                <a:lnTo>
                  <a:pt x="0" y="4864676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Isosceles Triangle 15">
            <a:extLst>
              <a:ext uri="{FF2B5EF4-FFF2-40B4-BE49-F238E27FC236}">
                <a16:creationId xmlns:a16="http://schemas.microsoft.com/office/drawing/2014/main" id="{A987C18C-164D-4263-B486-4647A98E8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89020" y="1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Isosceles Triangle 17">
            <a:extLst>
              <a:ext uri="{FF2B5EF4-FFF2-40B4-BE49-F238E27FC236}">
                <a16:creationId xmlns:a16="http://schemas.microsoft.com/office/drawing/2014/main" id="{E7E98B39-04C6-408B-92FD-7686287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9286" y="3571620"/>
            <a:ext cx="6613961" cy="328638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19">
            <a:extLst>
              <a:ext uri="{FF2B5EF4-FFF2-40B4-BE49-F238E27FC236}">
                <a16:creationId xmlns:a16="http://schemas.microsoft.com/office/drawing/2014/main" id="{981C8C27-2457-421F-BDC4-7B4EA3C7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21">
            <a:extLst>
              <a:ext uri="{FF2B5EF4-FFF2-40B4-BE49-F238E27FC236}">
                <a16:creationId xmlns:a16="http://schemas.microsoft.com/office/drawing/2014/main" id="{CEA13C66-82C1-44AF-972B-8F5CCA41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71208" y="5287803"/>
            <a:ext cx="955808" cy="9558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reeform: Shape 23">
            <a:extLst>
              <a:ext uri="{FF2B5EF4-FFF2-40B4-BE49-F238E27FC236}">
                <a16:creationId xmlns:a16="http://schemas.microsoft.com/office/drawing/2014/main" id="{9DB36437-FE59-457E-91A7-396BBD3C9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71DF524-12BA-4A4D-9C27-B7B1DCF99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pt-BR" sz="2800" err="1">
                <a:solidFill>
                  <a:srgbClr val="080808"/>
                </a:solidFill>
              </a:rPr>
              <a:t>Programming</a:t>
            </a:r>
            <a:r>
              <a:rPr lang="pt-BR" sz="2800">
                <a:solidFill>
                  <a:srgbClr val="080808"/>
                </a:solidFill>
              </a:rPr>
              <a:t> </a:t>
            </a:r>
            <a:r>
              <a:rPr lang="pt-BR" sz="2800" err="1">
                <a:solidFill>
                  <a:srgbClr val="080808"/>
                </a:solidFill>
              </a:rPr>
              <a:t>and</a:t>
            </a:r>
            <a:r>
              <a:rPr lang="pt-BR" sz="2800">
                <a:solidFill>
                  <a:srgbClr val="080808"/>
                </a:solidFill>
              </a:rPr>
              <a:t> </a:t>
            </a:r>
            <a:r>
              <a:rPr lang="pt-BR" sz="2800" err="1">
                <a:solidFill>
                  <a:srgbClr val="080808"/>
                </a:solidFill>
              </a:rPr>
              <a:t>Visualisation</a:t>
            </a:r>
            <a:r>
              <a:rPr lang="pt-BR" sz="2800">
                <a:solidFill>
                  <a:srgbClr val="080808"/>
                </a:solidFill>
              </a:rPr>
              <a:t> for Data </a:t>
            </a:r>
            <a:r>
              <a:rPr lang="pt-BR" sz="2800" err="1">
                <a:solidFill>
                  <a:srgbClr val="080808"/>
                </a:solidFill>
              </a:rPr>
              <a:t>Analytics</a:t>
            </a:r>
            <a:br>
              <a:rPr lang="pt-BR" sz="2800">
                <a:solidFill>
                  <a:srgbClr val="080808"/>
                </a:solidFill>
              </a:rPr>
            </a:br>
            <a:br>
              <a:rPr lang="pt-BR" sz="2800">
                <a:solidFill>
                  <a:srgbClr val="080808"/>
                </a:solidFill>
              </a:rPr>
            </a:br>
            <a:endParaRPr lang="en-GB" sz="2800">
              <a:solidFill>
                <a:srgbClr val="080808"/>
              </a:solidFill>
            </a:endParaRP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1B5A38C-458D-4D86-8614-5AB89BEFA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7857" y="4518923"/>
            <a:ext cx="4779388" cy="1141851"/>
          </a:xfrm>
          <a:noFill/>
        </p:spPr>
        <p:txBody>
          <a:bodyPr>
            <a:normAutofit/>
          </a:bodyPr>
          <a:lstStyle/>
          <a:p>
            <a:r>
              <a:rPr lang="pt-BR" sz="1600">
                <a:solidFill>
                  <a:srgbClr val="080808"/>
                </a:solidFill>
              </a:rPr>
              <a:t>E-mail: rachel.fanticoelholima@stud-inf.unibz.it</a:t>
            </a:r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844D3693-2EFE-4667-89D5-47E2D5920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2846" y="410171"/>
            <a:ext cx="1321281" cy="132128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27">
            <a:extLst>
              <a:ext uri="{FF2B5EF4-FFF2-40B4-BE49-F238E27FC236}">
                <a16:creationId xmlns:a16="http://schemas.microsoft.com/office/drawing/2014/main" id="{C21FD796-9CD0-404D-8DF5-5274C0BCC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30319" y="1508609"/>
            <a:ext cx="700047" cy="70004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19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323" y="-5553"/>
            <a:ext cx="8860678" cy="687330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229836 w 5905812"/>
              <a:gd name="connsiteY0" fmla="*/ 0 h 6888661"/>
              <a:gd name="connsiteX1" fmla="*/ 5905812 w 5905812"/>
              <a:gd name="connsiteY1" fmla="*/ 11953 h 6888661"/>
              <a:gd name="connsiteX2" fmla="*/ 5905812 w 5905812"/>
              <a:gd name="connsiteY2" fmla="*/ 6869951 h 6888661"/>
              <a:gd name="connsiteX3" fmla="*/ 0 w 5905812"/>
              <a:gd name="connsiteY3" fmla="*/ 6888661 h 6888661"/>
              <a:gd name="connsiteX4" fmla="*/ 1229836 w 5905812"/>
              <a:gd name="connsiteY4" fmla="*/ 0 h 6888661"/>
              <a:gd name="connsiteX0" fmla="*/ 1156550 w 5832526"/>
              <a:gd name="connsiteY0" fmla="*/ 0 h 6883466"/>
              <a:gd name="connsiteX1" fmla="*/ 5832526 w 5832526"/>
              <a:gd name="connsiteY1" fmla="*/ 11953 h 6883466"/>
              <a:gd name="connsiteX2" fmla="*/ 5832526 w 5832526"/>
              <a:gd name="connsiteY2" fmla="*/ 6869951 h 6883466"/>
              <a:gd name="connsiteX3" fmla="*/ 0 w 5832526"/>
              <a:gd name="connsiteY3" fmla="*/ 6883466 h 6883466"/>
              <a:gd name="connsiteX4" fmla="*/ 1156550 w 5832526"/>
              <a:gd name="connsiteY4" fmla="*/ 0 h 6883466"/>
              <a:gd name="connsiteX0" fmla="*/ 1104130 w 5780106"/>
              <a:gd name="connsiteY0" fmla="*/ 0 h 6873306"/>
              <a:gd name="connsiteX1" fmla="*/ 5780106 w 5780106"/>
              <a:gd name="connsiteY1" fmla="*/ 11953 h 6873306"/>
              <a:gd name="connsiteX2" fmla="*/ 5780106 w 5780106"/>
              <a:gd name="connsiteY2" fmla="*/ 6869951 h 6873306"/>
              <a:gd name="connsiteX3" fmla="*/ 0 w 5780106"/>
              <a:gd name="connsiteY3" fmla="*/ 6873306 h 6873306"/>
              <a:gd name="connsiteX4" fmla="*/ 1104130 w 5780106"/>
              <a:gd name="connsiteY4" fmla="*/ 0 h 6873306"/>
              <a:gd name="connsiteX0" fmla="*/ 1064815 w 5740791"/>
              <a:gd name="connsiteY0" fmla="*/ 0 h 6869951"/>
              <a:gd name="connsiteX1" fmla="*/ 5740791 w 5740791"/>
              <a:gd name="connsiteY1" fmla="*/ 11953 h 6869951"/>
              <a:gd name="connsiteX2" fmla="*/ 5740791 w 5740791"/>
              <a:gd name="connsiteY2" fmla="*/ 6869951 h 6869951"/>
              <a:gd name="connsiteX3" fmla="*/ 0 w 5740791"/>
              <a:gd name="connsiteY3" fmla="*/ 6863146 h 6869951"/>
              <a:gd name="connsiteX4" fmla="*/ 1064815 w 5740791"/>
              <a:gd name="connsiteY4" fmla="*/ 0 h 6869951"/>
              <a:gd name="connsiteX0" fmla="*/ 1038605 w 5714581"/>
              <a:gd name="connsiteY0" fmla="*/ 0 h 6873306"/>
              <a:gd name="connsiteX1" fmla="*/ 5714581 w 5714581"/>
              <a:gd name="connsiteY1" fmla="*/ 11953 h 6873306"/>
              <a:gd name="connsiteX2" fmla="*/ 5714581 w 5714581"/>
              <a:gd name="connsiteY2" fmla="*/ 6869951 h 6873306"/>
              <a:gd name="connsiteX3" fmla="*/ 0 w 5714581"/>
              <a:gd name="connsiteY3" fmla="*/ 6873306 h 6873306"/>
              <a:gd name="connsiteX4" fmla="*/ 1038605 w 5714581"/>
              <a:gd name="connsiteY4" fmla="*/ 0 h 68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4581" h="6873306">
                <a:moveTo>
                  <a:pt x="1038605" y="0"/>
                </a:moveTo>
                <a:lnTo>
                  <a:pt x="5714581" y="11953"/>
                </a:lnTo>
                <a:lnTo>
                  <a:pt x="5714581" y="6869951"/>
                </a:lnTo>
                <a:lnTo>
                  <a:pt x="0" y="6873306"/>
                </a:lnTo>
                <a:lnTo>
                  <a:pt x="103860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1BC02-72B4-44F7-BD7A-3B698C9D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75167"/>
            <a:ext cx="3971261" cy="4064174"/>
          </a:xfrm>
        </p:spPr>
        <p:txBody>
          <a:bodyPr anchor="t">
            <a:normAutofit/>
          </a:bodyPr>
          <a:lstStyle/>
          <a:p>
            <a:r>
              <a:rPr lang="en-US" dirty="0"/>
              <a:t>Goal and motivation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CC25B7-67AC-41CF-8BA5-631BA0A57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026" y="533400"/>
            <a:ext cx="5883964" cy="577148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Analyse indicators related to poverty, education and employment in the world, trying to find interesting conclusions.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sz="1800" dirty="0"/>
              <a:t>Where do the world’s poorest people live today?</a:t>
            </a:r>
          </a:p>
          <a:p>
            <a:pPr>
              <a:buFontTx/>
              <a:buChar char="-"/>
            </a:pPr>
            <a:r>
              <a:rPr lang="en-GB" sz="1800" dirty="0"/>
              <a:t>Which countries have the most problems related to education? </a:t>
            </a:r>
          </a:p>
          <a:p>
            <a:pPr>
              <a:buFontTx/>
              <a:buChar char="-"/>
            </a:pPr>
            <a:r>
              <a:rPr lang="en-GB" sz="1800" dirty="0"/>
              <a:t>Which countries have evolved the most in the last years?</a:t>
            </a:r>
          </a:p>
          <a:p>
            <a:pPr>
              <a:buFontTx/>
              <a:buChar char="-"/>
            </a:pPr>
            <a:r>
              <a:rPr lang="en-GB" sz="1800" dirty="0"/>
              <a:t>The higher the unemployment the higher the poverty?</a:t>
            </a:r>
          </a:p>
          <a:p>
            <a:pPr>
              <a:buFontTx/>
              <a:buChar char="-"/>
            </a:pPr>
            <a:r>
              <a:rPr lang="en-GB" sz="1800" dirty="0"/>
              <a:t>How much difference in income has the richest 10% of the population compared to the poorest? Where are these differences most discrepant?</a:t>
            </a:r>
          </a:p>
          <a:p>
            <a:pPr>
              <a:buFontTx/>
              <a:buChar char="-"/>
            </a:pPr>
            <a:r>
              <a:rPr lang="en-GB" sz="1800" dirty="0"/>
              <a:t>Is a more educated society more or less equal?</a:t>
            </a:r>
          </a:p>
          <a:p>
            <a:pPr algn="l"/>
            <a:endParaRPr lang="en-GB" sz="1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4894729"/>
            <a:ext cx="4206239" cy="196787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1373" y="0"/>
            <a:ext cx="463526" cy="691388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107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A232B-36E5-4EF8-9A12-75424054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The lower the education the higher the poverty?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2FFE3-21AB-4845-BFAB-72F777F53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" t="32917" r="46797" b="11944"/>
          <a:stretch/>
        </p:blipFill>
        <p:spPr>
          <a:xfrm>
            <a:off x="2256288" y="1419226"/>
            <a:ext cx="8263497" cy="51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6FF3-4DE7-4576-8EC5-B06DE04B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Is a more educated society more or less equal?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30931-F7D5-4822-A4CD-FBAD89C70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" t="29444" r="46815" b="15833"/>
          <a:stretch/>
        </p:blipFill>
        <p:spPr>
          <a:xfrm>
            <a:off x="1685925" y="1343818"/>
            <a:ext cx="8820150" cy="54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44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96FF3-4DE7-4576-8EC5-B06DE04B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Is a more poverty society more or less equal?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B2399-06DB-43DF-BBF4-40E776786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9" t="28750" r="47002" b="16253"/>
          <a:stretch/>
        </p:blipFill>
        <p:spPr>
          <a:xfrm>
            <a:off x="1772212" y="1250205"/>
            <a:ext cx="8647576" cy="53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9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89003-40C9-4FDD-BA3D-3BC266D8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Under what conditions the world’s poorest people live today?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616320-A3E6-43C8-9029-1EDC49186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47778" r="59844" b="23750"/>
          <a:stretch/>
        </p:blipFill>
        <p:spPr>
          <a:xfrm>
            <a:off x="161924" y="1343818"/>
            <a:ext cx="6173762" cy="2675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BFF25-CD61-4D4E-8BE8-F3E5D1F11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" t="47639" r="59688" b="24861"/>
          <a:stretch/>
        </p:blipFill>
        <p:spPr>
          <a:xfrm>
            <a:off x="5911779" y="1396164"/>
            <a:ext cx="6280221" cy="2623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F3057-B540-4039-8AC6-24F8F9601C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" t="40417" r="58515" b="30138"/>
          <a:stretch/>
        </p:blipFill>
        <p:spPr>
          <a:xfrm>
            <a:off x="161924" y="4033420"/>
            <a:ext cx="6280221" cy="2717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77D628-B6D7-4A8A-A457-91CD0AAB00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6" t="42500" r="61893" b="33194"/>
          <a:stretch/>
        </p:blipFill>
        <p:spPr>
          <a:xfrm>
            <a:off x="5911779" y="4206875"/>
            <a:ext cx="6202127" cy="244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8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5530D9-E5EC-4F53-9718-FD7F2F124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E8EC9D40-708B-4955-84A6-7F0067CDF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5811"/>
            <a:ext cx="3448424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AAF8FA-8BDA-46B7-AF8F-38D84DA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90563"/>
            <a:ext cx="2228972" cy="1444881"/>
          </a:xfrm>
        </p:spPr>
        <p:txBody>
          <a:bodyPr anchor="t">
            <a:normAutofit/>
          </a:bodyPr>
          <a:lstStyle/>
          <a:p>
            <a:r>
              <a:rPr lang="pt-BR" sz="2000"/>
              <a:t>Dataset</a:t>
            </a:r>
            <a:endParaRPr lang="en-GB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86BFC5-21F4-41E0-8FE8-1DFBC0B76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" r="1600"/>
          <a:stretch/>
        </p:blipFill>
        <p:spPr bwMode="auto">
          <a:xfrm>
            <a:off x="6838950" y="3877812"/>
            <a:ext cx="5257799" cy="288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9E8D0-9447-46F3-9ECE-EE314C367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5FD89F9-BE22-41FA-B22E-C04B065F9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1798" y="1278763"/>
            <a:ext cx="3217333" cy="63639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9F7ABD-A7A1-49D9-A9DD-414BD9282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938" y="533400"/>
            <a:ext cx="7250820" cy="580707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Inter"/>
              </a:rPr>
              <a:t>World Development Indicators </a:t>
            </a:r>
            <a:r>
              <a:rPr lang="en-GB" sz="2000" dirty="0">
                <a:latin typeface="Arial" panose="020B0604020202020204" pitchFamily="34" charset="0"/>
              </a:rPr>
              <a:t>(https://databank.worldbank.org)</a:t>
            </a:r>
          </a:p>
          <a:p>
            <a:pPr>
              <a:lnSpc>
                <a:spcPct val="90000"/>
              </a:lnSpc>
            </a:pPr>
            <a:endParaRPr lang="en-GB" sz="2000" dirty="0">
              <a:latin typeface="Inter"/>
            </a:endParaRPr>
          </a:p>
          <a:p>
            <a:pPr>
              <a:lnSpc>
                <a:spcPct val="90000"/>
              </a:lnSpc>
            </a:pPr>
            <a:endParaRPr lang="en-GB" sz="2000" dirty="0">
              <a:latin typeface="Inter"/>
            </a:endParaRPr>
          </a:p>
          <a:p>
            <a:pPr>
              <a:lnSpc>
                <a:spcPct val="90000"/>
              </a:lnSpc>
            </a:pPr>
            <a:endParaRPr lang="en-GB" sz="2000" dirty="0">
              <a:latin typeface="Inter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>
                <a:latin typeface="Inter"/>
              </a:rPr>
              <a:t>Indicators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Inter"/>
              </a:rPr>
              <a:t>Economy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Inter"/>
              </a:rPr>
              <a:t>Education and Environment</a:t>
            </a:r>
          </a:p>
          <a:p>
            <a:pPr lvl="1">
              <a:lnSpc>
                <a:spcPct val="90000"/>
              </a:lnSpc>
            </a:pPr>
            <a:r>
              <a:rPr lang="en-GB" dirty="0">
                <a:latin typeface="Inter"/>
              </a:rPr>
              <a:t>Health and Poverty </a:t>
            </a:r>
          </a:p>
          <a:p>
            <a:pPr lvl="1">
              <a:lnSpc>
                <a:spcPct val="90000"/>
              </a:lnSpc>
            </a:pPr>
            <a:r>
              <a:rPr lang="en-GB" dirty="0" err="1">
                <a:latin typeface="Inter"/>
              </a:rPr>
              <a:t>PublicSector_Indicators</a:t>
            </a:r>
            <a:endParaRPr lang="en-GB" dirty="0">
              <a:latin typeface="Inter"/>
            </a:endParaRPr>
          </a:p>
          <a:p>
            <a:pPr lvl="1">
              <a:lnSpc>
                <a:spcPct val="90000"/>
              </a:lnSpc>
            </a:pPr>
            <a:r>
              <a:rPr lang="en-GB" dirty="0">
                <a:latin typeface="Inter"/>
              </a:rPr>
              <a:t>Energy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03626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89003-40C9-4FDD-BA3D-3BC266D8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Where do the world’s poorest people live today?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1BB80-DF79-4C3F-B67C-F713D7E41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9" t="40694" r="57969" b="30000"/>
          <a:stretch/>
        </p:blipFill>
        <p:spPr>
          <a:xfrm>
            <a:off x="1326018" y="1554414"/>
            <a:ext cx="9928996" cy="42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F389003-40C9-4FDD-BA3D-3BC266D8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Under what conditions people live today?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04255-3B14-4830-A2EB-752D28AD4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t="46806" r="60392" b="24722"/>
          <a:stretch/>
        </p:blipFill>
        <p:spPr>
          <a:xfrm>
            <a:off x="361949" y="1219861"/>
            <a:ext cx="6198973" cy="2732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2A0C7-5959-4B77-B778-9800E1110A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" t="47917" r="59844" b="23263"/>
          <a:stretch/>
        </p:blipFill>
        <p:spPr>
          <a:xfrm>
            <a:off x="6096000" y="3970866"/>
            <a:ext cx="5906530" cy="2596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6E218-13AF-4685-B761-883152942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3" t="41667" r="62145" b="30277"/>
          <a:stretch/>
        </p:blipFill>
        <p:spPr>
          <a:xfrm>
            <a:off x="6096000" y="1277275"/>
            <a:ext cx="6000752" cy="2732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F111EB-C88C-40FF-97CC-5088694BE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5" t="40139" r="59531" b="29305"/>
          <a:stretch/>
        </p:blipFill>
        <p:spPr>
          <a:xfrm>
            <a:off x="291128" y="3834606"/>
            <a:ext cx="5875693" cy="2732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50513-129B-4162-B8C1-6CDBD187E6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3" t="41667" r="62145" b="30277"/>
          <a:stretch/>
        </p:blipFill>
        <p:spPr>
          <a:xfrm>
            <a:off x="6096000" y="1359031"/>
            <a:ext cx="6000752" cy="273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4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E308-EC38-4BE8-B4E3-553FEF88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Where do the world’s poorest people live today?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AB7A6-8B48-4B2A-97D7-6C1A6F67E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5" t="34306" r="52187" b="24028"/>
          <a:stretch/>
        </p:blipFill>
        <p:spPr>
          <a:xfrm>
            <a:off x="0" y="2019297"/>
            <a:ext cx="6705600" cy="35479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957CB3-2EE3-4F9E-B02A-62FD9135D590}"/>
              </a:ext>
            </a:extLst>
          </p:cNvPr>
          <p:cNvCxnSpPr/>
          <p:nvPr/>
        </p:nvCxnSpPr>
        <p:spPr>
          <a:xfrm>
            <a:off x="5695950" y="1290766"/>
            <a:ext cx="0" cy="5323098"/>
          </a:xfrm>
          <a:prstGeom prst="line">
            <a:avLst/>
          </a:prstGeom>
          <a:ln>
            <a:solidFill>
              <a:srgbClr val="CC00C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9228984-50B2-4318-8B0C-396F9C4A4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7" t="24207" r="46626" b="16634"/>
          <a:stretch/>
        </p:blipFill>
        <p:spPr>
          <a:xfrm>
            <a:off x="5761607" y="2019297"/>
            <a:ext cx="6320902" cy="42417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E4E18E-4F98-4EDE-9DFA-C1C1B2D0F85A}"/>
              </a:ext>
            </a:extLst>
          </p:cNvPr>
          <p:cNvSpPr txBox="1"/>
          <p:nvPr/>
        </p:nvSpPr>
        <p:spPr>
          <a:xfrm>
            <a:off x="9559589" y="4725594"/>
            <a:ext cx="2282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200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GB" sz="1200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The top 30 countries with extremely poverty are from Africa.</a:t>
            </a:r>
          </a:p>
        </p:txBody>
      </p:sp>
    </p:spTree>
    <p:extLst>
      <p:ext uri="{BB962C8B-B14F-4D97-AF65-F5344CB8AC3E}">
        <p14:creationId xmlns:p14="http://schemas.microsoft.com/office/powerpoint/2010/main" val="1021842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6D9D2B-C90B-4C4A-9A55-D49C53905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5"/>
          <a:stretch/>
        </p:blipFill>
        <p:spPr>
          <a:xfrm>
            <a:off x="5797901" y="1290766"/>
            <a:ext cx="6394099" cy="53105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CE308-EC38-4BE8-B4E3-553FEF88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Which countries have the most problems related to education?</a:t>
            </a:r>
            <a:endParaRPr lang="en-GB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957CB3-2EE3-4F9E-B02A-62FD9135D590}"/>
              </a:ext>
            </a:extLst>
          </p:cNvPr>
          <p:cNvCxnSpPr/>
          <p:nvPr/>
        </p:nvCxnSpPr>
        <p:spPr>
          <a:xfrm>
            <a:off x="5695950" y="1290766"/>
            <a:ext cx="0" cy="5323098"/>
          </a:xfrm>
          <a:prstGeom prst="line">
            <a:avLst/>
          </a:prstGeom>
          <a:ln>
            <a:solidFill>
              <a:srgbClr val="CC00CC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DA409E9-F4F1-483D-A470-FB295168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52" y="2079800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A4C6-18BC-4913-AFAA-61BFB581C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is the behaviour of extreme poverty by continent?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A4B17-8CC8-4BCE-95C5-B6C7A36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" t="32674" r="47482" b="11795"/>
          <a:stretch/>
        </p:blipFill>
        <p:spPr>
          <a:xfrm>
            <a:off x="2372647" y="1343818"/>
            <a:ext cx="7856575" cy="497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13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F543-DDC0-4843-B586-51FDB714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percentage </a:t>
            </a:r>
            <a:r>
              <a:rPr lang="en-GB" dirty="0"/>
              <a:t>of the population has access to electricity by continent?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CCA7CF-DF9A-48C5-9336-5A7F6AA6F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35311" r="46593" b="9744"/>
          <a:stretch/>
        </p:blipFill>
        <p:spPr>
          <a:xfrm>
            <a:off x="116067" y="1668025"/>
            <a:ext cx="6956567" cy="4290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2C12D-6C41-4FD7-BE4A-F76E5A5BC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6" t="34872" r="57638" b="9961"/>
          <a:stretch/>
        </p:blipFill>
        <p:spPr>
          <a:xfrm>
            <a:off x="6312552" y="1590998"/>
            <a:ext cx="5879448" cy="46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ngleLines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BC"/>
      </a:accent1>
      <a:accent2>
        <a:srgbClr val="B117D5"/>
      </a:accent2>
      <a:accent3>
        <a:srgbClr val="7429E7"/>
      </a:accent3>
      <a:accent4>
        <a:srgbClr val="3337DA"/>
      </a:accent4>
      <a:accent5>
        <a:srgbClr val="297CE7"/>
      </a:accent5>
      <a:accent6>
        <a:srgbClr val="17BAD5"/>
      </a:accent6>
      <a:hlink>
        <a:srgbClr val="3F62B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2899</TotalTime>
  <Words>530</Words>
  <Application>Microsoft Office PowerPoint</Application>
  <PresentationFormat>Widescreen</PresentationFormat>
  <Paragraphs>63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Inter</vt:lpstr>
      <vt:lpstr>Univers Condensed Light</vt:lpstr>
      <vt:lpstr>Walbaum Display Light</vt:lpstr>
      <vt:lpstr>Office Theme</vt:lpstr>
      <vt:lpstr>Personalizar design</vt:lpstr>
      <vt:lpstr>AngleLinesVTI</vt:lpstr>
      <vt:lpstr>Overview OF Poverty, education, and employment in the world </vt:lpstr>
      <vt:lpstr>Goal and motivation</vt:lpstr>
      <vt:lpstr>Dataset</vt:lpstr>
      <vt:lpstr>Where do the world’s poorest people live today?</vt:lpstr>
      <vt:lpstr>Under what conditions people live today?</vt:lpstr>
      <vt:lpstr>Where do the world’s poorest people live today?</vt:lpstr>
      <vt:lpstr>Which countries have the most problems related to education?</vt:lpstr>
      <vt:lpstr>How is the behaviour of extreme poverty by continent?</vt:lpstr>
      <vt:lpstr>What percentage of the population has access to electricity by continent?</vt:lpstr>
      <vt:lpstr>How has evolved poverty per country along the years?</vt:lpstr>
      <vt:lpstr>How has evolved the vulnerable employment by continent along the years ?</vt:lpstr>
      <vt:lpstr>How has evolved the unemployment by continent along the years ?</vt:lpstr>
      <vt:lpstr>The higher the unemployment the higher the poverty?</vt:lpstr>
      <vt:lpstr>The higher the vulnerable employment the higher the poverty?</vt:lpstr>
      <vt:lpstr>How much difference in income has the richest 10% of the population compared to the poorest? Where are these differences most discrepant?</vt:lpstr>
      <vt:lpstr>How much difference in income has the richest 10% of the population compared to the poorest? Where are these differences most discrepant?</vt:lpstr>
      <vt:lpstr>How much difference in income has the richest 20% of the population compared to the poorest 20% and to the other quintiles? </vt:lpstr>
      <vt:lpstr>Animated graphic – Poverty x Children out of school</vt:lpstr>
      <vt:lpstr>Programming and Visualisation for Data Analytics  </vt:lpstr>
      <vt:lpstr>The lower the education the higher the poverty?</vt:lpstr>
      <vt:lpstr>Is a more educated society more or less equal?</vt:lpstr>
      <vt:lpstr>Is a more poverty society more or less equal?</vt:lpstr>
      <vt:lpstr>Under what conditions the world’s poorest people live today?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Poverty, education, and employment in the world </dc:title>
  <dc:creator>Fanti Coelho Lima Rachel (Student Com20)</dc:creator>
  <cp:lastModifiedBy>Fanti Coelho Lima Rachel (Student Com20)</cp:lastModifiedBy>
  <cp:revision>12</cp:revision>
  <dcterms:created xsi:type="dcterms:W3CDTF">2020-12-02T17:44:38Z</dcterms:created>
  <dcterms:modified xsi:type="dcterms:W3CDTF">2021-06-05T21:19:48Z</dcterms:modified>
</cp:coreProperties>
</file>